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1"/>
  </p:notesMasterIdLst>
  <p:handoutMasterIdLst>
    <p:handoutMasterId r:id="rId22"/>
  </p:handoutMasterIdLst>
  <p:sldIdLst>
    <p:sldId id="303" r:id="rId5"/>
    <p:sldId id="319" r:id="rId6"/>
    <p:sldId id="320" r:id="rId7"/>
    <p:sldId id="324" r:id="rId8"/>
    <p:sldId id="325" r:id="rId9"/>
    <p:sldId id="307" r:id="rId10"/>
    <p:sldId id="327" r:id="rId11"/>
    <p:sldId id="309" r:id="rId12"/>
    <p:sldId id="332" r:id="rId13"/>
    <p:sldId id="331" r:id="rId14"/>
    <p:sldId id="329" r:id="rId15"/>
    <p:sldId id="311" r:id="rId16"/>
    <p:sldId id="328" r:id="rId17"/>
    <p:sldId id="323" r:id="rId18"/>
    <p:sldId id="313" r:id="rId19"/>
    <p:sldId id="330" r:id="rId2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AC277F-E7BC-44E9-BEB9-0487698B3C7E}" v="2" dt="2020-04-14T07:55:31.528"/>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29" autoAdjust="0"/>
    <p:restoredTop sz="93979" autoAdjust="0"/>
  </p:normalViewPr>
  <p:slideViewPr>
    <p:cSldViewPr snapToGrid="0">
      <p:cViewPr varScale="1">
        <p:scale>
          <a:sx n="84" d="100"/>
          <a:sy n="84" d="100"/>
        </p:scale>
        <p:origin x="78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4/14/2020</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4/14/2020</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033837" cy="284163"/>
          </a:xfrm>
          <a:prstGeom prst="rect">
            <a:avLst/>
          </a:prstGeom>
          <a:noFill/>
        </p:spPr>
        <p:txBody>
          <a:bodyPr anchor="ctr">
            <a:normAutofit/>
          </a:bodyPr>
          <a:lstStyle/>
          <a:p>
            <a:pPr>
              <a:defRPr/>
            </a:pPr>
            <a:r>
              <a:rPr lang="en-GB" spc="300" dirty="0">
                <a:solidFill>
                  <a:schemeClr val="bg1"/>
                </a:solidFill>
              </a:rPr>
              <a:t> </a:t>
            </a:r>
            <a:r>
              <a:rPr lang="en-GB" spc="300" dirty="0"/>
              <a:t>SA5#130e E-meeting 20-28 April 2020</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3913" cy="338138"/>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2020</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0"/>
            <a:ext cx="4033837" cy="296863"/>
          </a:xfrm>
          <a:prstGeom prst="rect">
            <a:avLst/>
          </a:prstGeom>
          <a:noFill/>
        </p:spPr>
        <p:txBody>
          <a:bodyPr anchor="ctr">
            <a:normAutofit/>
          </a:bodyPr>
          <a:lstStyle/>
          <a:p>
            <a:pPr>
              <a:defRPr/>
            </a:pPr>
            <a:r>
              <a:rPr lang="en-GB" spc="300" dirty="0">
                <a:solidFill>
                  <a:schemeClr val="bg1"/>
                </a:solidFill>
              </a:rPr>
              <a:t> </a:t>
            </a:r>
            <a:r>
              <a:rPr lang="en-GB" spc="300" dirty="0"/>
              <a:t>SA5#130e E-meeting 20-28 April 2020</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3913" cy="215900"/>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2020</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85800" y="2094125"/>
            <a:ext cx="7772400" cy="1470025"/>
          </a:xfrm>
        </p:spPr>
        <p:txBody>
          <a:bodyPr>
            <a:normAutofit fontScale="90000"/>
          </a:bodyPr>
          <a:lstStyle/>
          <a:p>
            <a:pPr>
              <a:defRPr/>
            </a:pPr>
            <a:r>
              <a:rPr lang="en-GB" altLang="zh-CN" sz="2300" b="1" i="1" dirty="0">
                <a:effectLst>
                  <a:outerShdw blurRad="38100" dist="38100" dir="2700000" algn="tl">
                    <a:srgbClr val="C0C0C0"/>
                  </a:outerShdw>
                </a:effectLst>
              </a:rPr>
              <a:t>  </a:t>
            </a:r>
            <a:br>
              <a:rPr lang="en-GB" altLang="zh-CN" sz="2300" i="1" dirty="0"/>
            </a:br>
            <a:r>
              <a:rPr lang="en-GB" altLang="zh-CN" sz="2300" i="1" dirty="0"/>
              <a:t> </a:t>
            </a:r>
            <a:br>
              <a:rPr lang="en-US" altLang="en-US" b="1" i="1" dirty="0">
                <a:solidFill>
                  <a:srgbClr val="0000CC"/>
                </a:solidFill>
              </a:rPr>
            </a:br>
            <a:r>
              <a:rPr lang="en-US" altLang="en-US" sz="3600" b="1" i="1" dirty="0">
                <a:latin typeface="Arial" panose="020B0604020202020204" pitchFamily="34" charset="0"/>
                <a:cs typeface="Arial" panose="020B0604020202020204" pitchFamily="34" charset="0"/>
              </a:rPr>
              <a:t>SA5#130e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5300" i="1" dirty="0">
                <a:solidFill>
                  <a:srgbClr val="0000CC"/>
                </a:solidFill>
              </a:rPr>
            </a:br>
            <a:br>
              <a:rPr lang="en-GB" altLang="zh-CN" sz="4400" b="1" i="1" dirty="0"/>
            </a:br>
            <a:r>
              <a:rPr lang="en-GB" altLang="zh-CN" sz="2300" i="1" dirty="0">
                <a:latin typeface="Arial" panose="020B0604020202020204" pitchFamily="34" charset="0"/>
              </a:rPr>
              <a:t> </a:t>
            </a:r>
            <a:br>
              <a:rPr lang="en-US" altLang="zh-CN" sz="2300" i="1" dirty="0">
                <a:effectLst>
                  <a:outerShdw blurRad="38100" dist="38100" dir="2700000" algn="tl">
                    <a:srgbClr val="C0C0C0"/>
                  </a:outerShdw>
                </a:effectLst>
                <a:latin typeface="Arial" panose="020B0604020202020204" pitchFamily="34" charset="0"/>
              </a:rPr>
            </a:br>
            <a:br>
              <a:rPr lang="en-US" altLang="zh-CN" sz="2100" i="1" dirty="0">
                <a:effectLst>
                  <a:outerShdw blurRad="38100" dist="38100" dir="2700000" algn="tl">
                    <a:srgbClr val="C0C0C0"/>
                  </a:outerShdw>
                </a:effectLst>
              </a:rPr>
            </a:br>
            <a:endParaRPr lang="en-GB" altLang="zh-CN" sz="2100" i="1"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38200" y="2959100"/>
            <a:ext cx="6946900" cy="257175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S5-202013</a:t>
            </a:r>
            <a:endParaRPr lang="en-GB" altLang="en-US"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5584" y="0"/>
            <a:ext cx="6827838" cy="1143000"/>
          </a:xfrm>
        </p:spPr>
        <p:txBody>
          <a:bodyPr/>
          <a:lstStyle/>
          <a:p>
            <a:r>
              <a:rPr lang="en-US" altLang="zh-CN" dirty="0"/>
              <a:t>Process(5)</a:t>
            </a:r>
            <a:endParaRPr lang="zh-CN" altLang="en-US" dirty="0"/>
          </a:p>
        </p:txBody>
      </p:sp>
      <p:sp>
        <p:nvSpPr>
          <p:cNvPr id="4" name="矩形 3"/>
          <p:cNvSpPr/>
          <p:nvPr/>
        </p:nvSpPr>
        <p:spPr>
          <a:xfrm>
            <a:off x="250211" y="4432629"/>
            <a:ext cx="3424142" cy="276999"/>
          </a:xfrm>
          <a:prstGeom prst="rect">
            <a:avLst/>
          </a:prstGeom>
        </p:spPr>
        <p:txBody>
          <a:bodyPr wrap="none">
            <a:spAutoFit/>
          </a:bodyPr>
          <a:lstStyle/>
          <a:p>
            <a:r>
              <a:rPr lang="en-GB" altLang="zh-CN" sz="1200" b="1" dirty="0"/>
              <a:t>Template to use for recording all comments:</a:t>
            </a:r>
            <a:endParaRPr lang="zh-CN" altLang="en-US" sz="1200" dirty="0"/>
          </a:p>
        </p:txBody>
      </p:sp>
      <p:graphicFrame>
        <p:nvGraphicFramePr>
          <p:cNvPr id="5" name="Table 9">
            <a:extLst>
              <a:ext uri="{FF2B5EF4-FFF2-40B4-BE49-F238E27FC236}">
                <a16:creationId xmlns:a16="http://schemas.microsoft.com/office/drawing/2014/main" id="{F19F7C19-03FC-4906-BD89-DAFE86E4AFE0}"/>
              </a:ext>
            </a:extLst>
          </p:cNvPr>
          <p:cNvGraphicFramePr>
            <a:graphicFrameLocks noGrp="1"/>
          </p:cNvGraphicFramePr>
          <p:nvPr>
            <p:extLst>
              <p:ext uri="{D42A27DB-BD31-4B8C-83A1-F6EECF244321}">
                <p14:modId xmlns:p14="http://schemas.microsoft.com/office/powerpoint/2010/main" val="1309287475"/>
              </p:ext>
            </p:extLst>
          </p:nvPr>
        </p:nvGraphicFramePr>
        <p:xfrm>
          <a:off x="387802" y="5093364"/>
          <a:ext cx="8388350" cy="1288753"/>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359706">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a:effectLst/>
                        </a:rPr>
                        <a:t>Support to tdocs </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359706">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a:effectLst/>
                        </a:rPr>
                        <a:t>Company-A</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Comments for Tdoc-1:</a:t>
                      </a:r>
                    </a:p>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p>
                      <a:pPr>
                        <a:lnSpc>
                          <a:spcPct val="105000"/>
                        </a:lnSpc>
                        <a:spcAft>
                          <a:spcPts val="0"/>
                        </a:spcAft>
                      </a:pPr>
                      <a:r>
                        <a:rPr lang="en-GB" sz="900" dirty="0">
                          <a:effectLst/>
                        </a:rPr>
                        <a:t>Comments for Tdoc-2: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180994893"/>
                  </a:ext>
                </a:extLst>
              </a:tr>
              <a:tr h="359706">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a:effectLst/>
                        </a:rPr>
                        <a:t>Company-B</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Comments for Tdoc-1:</a:t>
                      </a:r>
                      <a:endParaRPr lang="en-GB" sz="800" dirty="0">
                        <a:effectLst/>
                      </a:endParaRPr>
                    </a:p>
                    <a:p>
                      <a:pPr>
                        <a:lnSpc>
                          <a:spcPct val="105000"/>
                        </a:lnSpc>
                        <a:spcAft>
                          <a:spcPts val="0"/>
                        </a:spcAft>
                      </a:pPr>
                      <a:r>
                        <a:rPr lang="en-GB" sz="900" dirty="0">
                          <a:effectLst/>
                        </a:rPr>
                        <a:t>Comments for Tdoc-2: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428720909"/>
                  </a:ext>
                </a:extLst>
              </a:tr>
            </a:tbl>
          </a:graphicData>
        </a:graphic>
      </p:graphicFrame>
      <p:sp>
        <p:nvSpPr>
          <p:cNvPr id="6" name="Rectangle 7">
            <a:extLst>
              <a:ext uri="{FF2B5EF4-FFF2-40B4-BE49-F238E27FC236}">
                <a16:creationId xmlns:a16="http://schemas.microsoft.com/office/drawing/2014/main" id="{65E6356F-5497-4258-BA2B-EB73855DE709}"/>
              </a:ext>
            </a:extLst>
          </p:cNvPr>
          <p:cNvSpPr>
            <a:spLocks noChangeArrowheads="1"/>
          </p:cNvSpPr>
          <p:nvPr/>
        </p:nvSpPr>
        <p:spPr bwMode="auto">
          <a:xfrm>
            <a:off x="299878" y="4745207"/>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summary for &lt;GROUP X / Tdoc X&gt; (Day N):</a:t>
            </a:r>
            <a:endParaRPr kumimoji="0" lang="en-GB"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8" name="矩形 7"/>
          <p:cNvSpPr/>
          <p:nvPr/>
        </p:nvSpPr>
        <p:spPr>
          <a:xfrm>
            <a:off x="236456" y="898861"/>
            <a:ext cx="8563482" cy="3570208"/>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800" kern="0" dirty="0">
                <a:solidFill>
                  <a:prstClr val="black"/>
                </a:solidFill>
                <a:latin typeface="Calibri"/>
              </a:rPr>
              <a:t>Email approvals – </a:t>
            </a:r>
            <a:r>
              <a:rPr lang="en-US" altLang="zh-CN" sz="1800" kern="0" dirty="0">
                <a:solidFill>
                  <a:prstClr val="black"/>
                </a:solidFill>
                <a:latin typeface="Calibri"/>
              </a:rPr>
              <a:t>Comments </a:t>
            </a:r>
            <a:r>
              <a:rPr lang="en-GB" altLang="zh-CN" sz="18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600" b="1" kern="0" dirty="0">
                <a:solidFill>
                  <a:prstClr val="black"/>
                </a:solidFill>
                <a:latin typeface="Calibri"/>
              </a:rPr>
              <a:t>Comments</a:t>
            </a:r>
            <a:r>
              <a:rPr lang="en-US" altLang="en-US" sz="1600" kern="0" dirty="0">
                <a:solidFill>
                  <a:prstClr val="black"/>
                </a:solidFill>
                <a:latin typeface="Calibri"/>
              </a:rPr>
              <a:t> providing questions/proposals </a:t>
            </a:r>
            <a:r>
              <a:rPr lang="en-US" altLang="en-US" sz="1600" b="1" kern="0" dirty="0">
                <a:solidFill>
                  <a:prstClr val="black"/>
                </a:solidFill>
                <a:latin typeface="Calibri"/>
              </a:rPr>
              <a:t>embedded inside a copy of the actual Tdoc</a:t>
            </a:r>
            <a:r>
              <a:rPr lang="en-US" altLang="en-US" sz="1600" kern="0" dirty="0">
                <a:solidFill>
                  <a:prstClr val="black"/>
                </a:solidFill>
                <a:latin typeface="Calibri"/>
              </a:rPr>
              <a:t> are allowed. They should be uploaded on the Drafts folder and have file name like </a:t>
            </a:r>
            <a:r>
              <a:rPr lang="en-US" altLang="zh-CN" sz="1600" i="1" kern="0" dirty="0" err="1">
                <a:solidFill>
                  <a:prstClr val="black"/>
                </a:solidFill>
                <a:latin typeface="Calibri"/>
              </a:rPr>
              <a:t>tdoc_revx_AB</a:t>
            </a:r>
            <a:r>
              <a:rPr lang="en-US" altLang="zh-CN" sz="1600" i="1" kern="0" dirty="0">
                <a:solidFill>
                  <a:prstClr val="black"/>
                </a:solidFill>
                <a:latin typeface="Calibri"/>
              </a:rPr>
              <a:t> COMMENT </a:t>
            </a:r>
            <a:r>
              <a:rPr lang="en-US" altLang="en-US" sz="1600" kern="0" dirty="0">
                <a:solidFill>
                  <a:prstClr val="black"/>
                </a:solidFill>
                <a:latin typeface="Calibri"/>
              </a:rPr>
              <a:t> where AB is the commenter’s initials. The revision number x shall not be increased in this case. </a:t>
            </a:r>
            <a:r>
              <a:rPr lang="en-GB" altLang="en-US" sz="1600" b="1" kern="0" dirty="0">
                <a:solidFill>
                  <a:prstClr val="black"/>
                </a:solidFill>
                <a:latin typeface="Calibri"/>
              </a:rPr>
              <a:t>It is only</a:t>
            </a:r>
            <a:r>
              <a:rPr lang="en-GB" altLang="zh-CN" sz="1600" b="1" kern="0" dirty="0">
                <a:solidFill>
                  <a:prstClr val="black"/>
                </a:solidFill>
                <a:latin typeface="Calibri"/>
              </a:rPr>
              <a:t> allowed for the author to increase the </a:t>
            </a:r>
            <a:r>
              <a:rPr lang="en-GB" altLang="zh-CN" sz="1600" i="1" kern="0" dirty="0">
                <a:solidFill>
                  <a:prstClr val="black"/>
                </a:solidFill>
                <a:latin typeface="Calibri"/>
              </a:rPr>
              <a:t>‘</a:t>
            </a:r>
            <a:r>
              <a:rPr lang="en-GB" altLang="zh-CN" sz="1600" i="1" kern="0" dirty="0" err="1">
                <a:solidFill>
                  <a:prstClr val="black"/>
                </a:solidFill>
                <a:latin typeface="Calibri"/>
              </a:rPr>
              <a:t>tdoc_revx</a:t>
            </a:r>
            <a:r>
              <a:rPr lang="en-GB" altLang="zh-CN" sz="16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600" b="1" kern="0" dirty="0">
                <a:solidFill>
                  <a:prstClr val="black"/>
                </a:solidFill>
                <a:latin typeface="Calibri"/>
              </a:rPr>
              <a:t>For OAM, a comments table should be used </a:t>
            </a:r>
            <a:r>
              <a:rPr lang="en-US" altLang="zh-CN" sz="16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6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6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600" kern="0" dirty="0">
                <a:solidFill>
                  <a:prstClr val="black"/>
                </a:solidFill>
                <a:latin typeface="Calibri"/>
              </a:rPr>
              <a:t>If c</a:t>
            </a:r>
            <a:r>
              <a:rPr lang="en-US" altLang="en-US" sz="1600" kern="0" dirty="0">
                <a:solidFill>
                  <a:prstClr val="black"/>
                </a:solidFill>
                <a:latin typeface="Calibri"/>
              </a:rPr>
              <a:t>omments have been embedded inside a copy of the actual Tdoc, a reference to the folder and file name should be included in the comments table.</a:t>
            </a:r>
            <a:endParaRPr lang="en-US" altLang="zh-CN" sz="1600" kern="0" dirty="0">
              <a:solidFill>
                <a:prstClr val="black"/>
              </a:solidFill>
              <a:latin typeface="Calibri"/>
            </a:endParaRPr>
          </a:p>
        </p:txBody>
      </p:sp>
    </p:spTree>
    <p:extLst>
      <p:ext uri="{BB962C8B-B14F-4D97-AF65-F5344CB8AC3E}">
        <p14:creationId xmlns:p14="http://schemas.microsoft.com/office/powerpoint/2010/main" val="240454621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(6)</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approvals</a:t>
            </a:r>
            <a:r>
              <a:rPr lang="en-GB" sz="1800" dirty="0"/>
              <a:t> – decision process</a:t>
            </a:r>
            <a:endParaRPr lang="en-GB" altLang="en-US" sz="1800" dirty="0"/>
          </a:p>
          <a:p>
            <a:pPr lvl="3">
              <a:defRPr/>
            </a:pPr>
            <a:r>
              <a:rPr lang="en-GB" sz="1600" b="1" dirty="0"/>
              <a:t>The coordinator coordinates the discussions and seeks </a:t>
            </a:r>
            <a:r>
              <a:rPr lang="en-US" sz="1600" b="1" dirty="0"/>
              <a:t>consensus</a:t>
            </a:r>
            <a:r>
              <a:rPr lang="en-GB" sz="1600" b="1" dirty="0"/>
              <a:t>. </a:t>
            </a:r>
            <a:r>
              <a:rPr lang="en-GB" sz="1600" dirty="0"/>
              <a:t>This may be for a </a:t>
            </a:r>
            <a:r>
              <a:rPr lang="en-GB" sz="1600" b="1" dirty="0"/>
              <a:t>single Tdoc thread</a:t>
            </a:r>
            <a:r>
              <a:rPr lang="en-GB" sz="1600" dirty="0"/>
              <a:t> (in which case the </a:t>
            </a:r>
            <a:r>
              <a:rPr lang="en-GB" sz="1600" b="1" dirty="0"/>
              <a:t>Tdoc author is the coordinator</a:t>
            </a:r>
            <a:r>
              <a:rPr lang="en-GB" sz="1600" dirty="0"/>
              <a:t>) or a package of </a:t>
            </a:r>
            <a:r>
              <a:rPr lang="en-GB" sz="1600" b="1" dirty="0"/>
              <a:t>grouped Tdocs </a:t>
            </a:r>
            <a:r>
              <a:rPr lang="en-GB" sz="1600" dirty="0"/>
              <a:t>(in which case the </a:t>
            </a:r>
            <a:r>
              <a:rPr lang="en-GB" sz="1600" b="1" dirty="0"/>
              <a:t>coordinator is appointed</a:t>
            </a:r>
            <a:r>
              <a:rPr lang="en-GB" sz="1600" dirty="0"/>
              <a:t> in the “Tdoc sequence proposal”).</a:t>
            </a:r>
          </a:p>
          <a:p>
            <a:pPr lvl="3">
              <a:defRPr/>
            </a:pPr>
            <a:r>
              <a:rPr lang="en-GB" sz="1600" b="1" dirty="0"/>
              <a:t>Moderator is the chair or vice chair who moderates the discussions, </a:t>
            </a:r>
            <a:r>
              <a:rPr lang="en-US" sz="1600" b="1" dirty="0"/>
              <a:t>proposes actions (e.g. merging Tdocs or updates due to comments) </a:t>
            </a:r>
            <a:r>
              <a:rPr lang="en-GB" sz="1600" b="1" dirty="0"/>
              <a:t>and declares the final conclusion for each contribution.</a:t>
            </a:r>
          </a:p>
          <a:p>
            <a:pPr lvl="3">
              <a:defRPr/>
            </a:pPr>
            <a:r>
              <a:rPr lang="en-GB" sz="1600" b="1" dirty="0"/>
              <a:t>Contributions can be provided with final conclusion before the “last comment deadline”: </a:t>
            </a:r>
            <a:r>
              <a:rPr lang="en-GB" sz="1600" dirty="0"/>
              <a:t>see OAM Process and CH Process slides.  </a:t>
            </a:r>
          </a:p>
          <a:p>
            <a:pPr lvl="3">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(7)</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Time slot to use: 15.00-17.00 CEST</a:t>
            </a:r>
          </a:p>
          <a:p>
            <a:pPr lvl="3"/>
            <a:r>
              <a:rPr lang="en-GB" altLang="en-US" sz="1600" dirty="0"/>
              <a:t>MCC or Chair/VC will set up each call depending on which web/audio conference tool is used.</a:t>
            </a:r>
          </a:p>
          <a:p>
            <a:pPr lvl="3"/>
            <a:r>
              <a:rPr lang="en-GB" sz="1600" b="1" dirty="0"/>
              <a:t>No final decisions </a:t>
            </a:r>
            <a:r>
              <a:rPr lang="en-GB" sz="1600" dirty="0"/>
              <a:t>will be taken in the conf. calls (except the CH Closing and SA5 Closing plenary conf. calls); they are </a:t>
            </a:r>
            <a:r>
              <a:rPr lang="en-GB" sz="1600" b="1" dirty="0"/>
              <a:t>complementary to the email discussions/approvals to progress complex/controversial issues </a:t>
            </a:r>
            <a:r>
              <a:rPr lang="en-GB" sz="1600" dirty="0"/>
              <a:t>focusing on agreement for next step. </a:t>
            </a:r>
            <a:endParaRPr lang="en-GB" sz="1600" dirty="0">
              <a:solidFill>
                <a:srgbClr val="00B050"/>
              </a:solidFill>
            </a:endParaRPr>
          </a:p>
          <a:p>
            <a:pPr lvl="3"/>
            <a:r>
              <a:rPr lang="en-GB" sz="1600" dirty="0"/>
              <a:t>Topic for each conf. call (and moderator) will be announced latest the day before the conf. call, decided case by case depending on the ongoing discussions. </a:t>
            </a:r>
            <a:r>
              <a:rPr lang="en-GB" sz="1600" b="1" dirty="0"/>
              <a:t>We encourage rapporteurs to propose topics to the Chair/VC.</a:t>
            </a:r>
          </a:p>
          <a:p>
            <a:pPr lvl="3"/>
            <a:r>
              <a:rPr lang="en-GB" sz="1600" dirty="0"/>
              <a:t>For OAM, a separate time plan showing the conf. calls will be distributed before the meeting and daily during the meeting.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(7)</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Closing SA5 plenary (conf. call):</a:t>
            </a:r>
          </a:p>
          <a:p>
            <a:pPr lvl="3"/>
            <a:r>
              <a:rPr lang="en-GB" altLang="en-US" sz="1600" dirty="0"/>
              <a:t>The objective is to confirm the final status of each Tdoc, to go through the status of each WI/SI in OAM and CH, update the target date if needed, and to</a:t>
            </a:r>
            <a:r>
              <a:rPr lang="en-GB" altLang="en-US" sz="1600" dirty="0">
                <a:solidFill>
                  <a:srgbClr val="FF0000"/>
                </a:solidFill>
              </a:rPr>
              <a:t> </a:t>
            </a:r>
            <a:r>
              <a:rPr lang="en-GB" altLang="en-US" sz="1600" dirty="0">
                <a:solidFill>
                  <a:srgbClr val="00B0F0"/>
                </a:solidFill>
              </a:rPr>
              <a:t>decide whether or not it is completed for Rel-16.</a:t>
            </a:r>
            <a:endParaRPr lang="en-GB" altLang="en-US" sz="1600" i="1" dirty="0">
              <a:solidFill>
                <a:srgbClr val="00B0F0"/>
              </a:solidFill>
            </a:endParaRPr>
          </a:p>
          <a:p>
            <a:pPr lvl="3"/>
            <a:r>
              <a:rPr lang="en-GB" altLang="en-US" sz="1600" dirty="0"/>
              <a:t>The closing plenary may also block approve Stage 3 CRs produced after the CH/OAM e-meeting to correct compilation errors (announced latest the day before the closing plenary on the general SA5 exploder).</a:t>
            </a:r>
          </a:p>
          <a:p>
            <a:pPr lvl="3"/>
            <a:endParaRPr lang="en-GB" altLang="en-US" sz="1800" dirty="0"/>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198438" y="1554569"/>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“chairman notes” capturing key output so far. </a:t>
            </a:r>
          </a:p>
          <a:p>
            <a:pPr lvl="3">
              <a:defRPr/>
            </a:pPr>
            <a:r>
              <a:rPr lang="en-GB" altLang="en-US" sz="1600" b="1" dirty="0"/>
              <a:t>The VC will declare the conclusion for each Tdoc, and for approved Tdocs the author shall take out the revised Tdoc# in 3GU </a:t>
            </a:r>
            <a:r>
              <a:rPr lang="en-GB" altLang="en-US" sz="1600" dirty="0"/>
              <a:t>and upload the final version in Inbox. Final status of Not approved Tdocs will be given under the VC announced conclusion (Noted or Not pursued).</a:t>
            </a:r>
          </a:p>
          <a:p>
            <a:pPr lvl="3">
              <a:defRPr/>
            </a:pPr>
            <a:r>
              <a:rPr lang="en-GB" sz="1600" b="1" dirty="0"/>
              <a:t>Final conclusion before the “last comment deadline</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a:t>
            </a:r>
            <a:r>
              <a:rPr lang="en-US" altLang="en-US" sz="1600" dirty="0" err="1"/>
              <a:t>Tdoc</a:t>
            </a:r>
            <a:r>
              <a:rPr lang="en-US" altLang="en-US" sz="1600" dirty="0"/>
              <a:t>. </a:t>
            </a:r>
            <a:endParaRPr lang="en-GB" altLang="en-US" sz="1600" dirty="0"/>
          </a:p>
          <a:p>
            <a:pPr lvl="3">
              <a:defRPr/>
            </a:pPr>
            <a:r>
              <a:rPr lang="en-GB" altLang="en-US" sz="1600" dirty="0"/>
              <a:t>A final version of the “</a:t>
            </a:r>
            <a:r>
              <a:rPr lang="en-US" altLang="en-US" sz="1600" dirty="0"/>
              <a:t>CH Agenda and Time Plan” document</a:t>
            </a:r>
            <a:r>
              <a:rPr lang="en-GB" altLang="en-US" sz="1600" dirty="0"/>
              <a:t> reflecting final status of all Tdocs will be sent out by </a:t>
            </a:r>
            <a:r>
              <a:rPr lang="en-GB" altLang="en-US" sz="1600" dirty="0">
                <a:solidFill>
                  <a:srgbClr val="00B0F0"/>
                </a:solidFill>
              </a:rPr>
              <a:t>Friday 24 April 18.00 CEST.</a:t>
            </a:r>
            <a:r>
              <a:rPr lang="en-GB" altLang="en-US" sz="1600" dirty="0">
                <a:solidFill>
                  <a:srgbClr val="FF0000"/>
                </a:solidFill>
              </a:rPr>
              <a:t> </a:t>
            </a:r>
          </a:p>
          <a:p>
            <a:pPr lvl="3">
              <a:defRPr/>
            </a:pPr>
            <a:r>
              <a:rPr lang="en-GB" altLang="en-US" sz="1600" dirty="0"/>
              <a:t>All final Tdoc versions shall be uploaded by </a:t>
            </a:r>
            <a:r>
              <a:rPr lang="en-GB" altLang="en-US" sz="1600" dirty="0">
                <a:solidFill>
                  <a:srgbClr val="00B0F0"/>
                </a:solidFill>
              </a:rPr>
              <a:t>Monday 27 April 12.00 CEST.</a:t>
            </a:r>
            <a:endParaRPr lang="en-GB" altLang="en-US" sz="1600" b="1" dirty="0">
              <a:solidFill>
                <a:srgbClr val="00B050"/>
              </a:solidFill>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(e.g. ongoing discussion, any agreements, no comments for X days since last revision) </a:t>
            </a:r>
            <a:r>
              <a:rPr lang="en-GB" sz="1600" b="1" dirty="0"/>
              <a:t> in two </a:t>
            </a:r>
            <a:r>
              <a:rPr lang="sv-SE" sz="1600" b="1" dirty="0"/>
              <a:t>separate ”chair notes” </a:t>
            </a:r>
            <a:r>
              <a:rPr lang="sv-SE" sz="1600" dirty="0"/>
              <a:t>documents</a:t>
            </a:r>
            <a:r>
              <a:rPr lang="en-GB" sz="1600" dirty="0"/>
              <a:t> (about half of the agenda items in each). </a:t>
            </a:r>
          </a:p>
          <a:p>
            <a:pPr lvl="3">
              <a:defRPr/>
            </a:pPr>
            <a:r>
              <a:rPr lang="en-US" sz="1600" dirty="0"/>
              <a:t>Collection of agreements or </a:t>
            </a:r>
            <a:r>
              <a:rPr lang="en-US" altLang="zh-CN" sz="1600" dirty="0"/>
              <a:t>potential </a:t>
            </a:r>
            <a:r>
              <a:rPr lang="en-US" sz="1600" dirty="0"/>
              <a:t>way forward options could be sent by the coordinators to the exploder, to be captured in the chair notes. Agreements made in conf. calls are also captured in the chair notes.</a:t>
            </a:r>
            <a:endParaRPr lang="en-GB" sz="1600" dirty="0"/>
          </a:p>
          <a:p>
            <a:pPr lvl="3">
              <a:defRPr/>
            </a:pPr>
            <a:r>
              <a:rPr lang="en-GB" sz="1600" dirty="0"/>
              <a:t>After the meeting, a merged version of the chair notes will be produced.</a:t>
            </a:r>
          </a:p>
          <a:p>
            <a:pPr lvl="3">
              <a:defRPr/>
            </a:pPr>
            <a:r>
              <a:rPr lang="en-GB" altLang="en-US" sz="1600" dirty="0"/>
              <a:t>Two separate </a:t>
            </a:r>
            <a:r>
              <a:rPr lang="en-GB" altLang="en-US" sz="1600" b="1" dirty="0"/>
              <a:t>“Conclusions” documents </a:t>
            </a:r>
            <a:r>
              <a:rPr lang="en-GB" altLang="en-US" sz="1600" dirty="0"/>
              <a:t>will also be produced regularly during the meeting, which capture all conclusions drawn so far. Final versions shall be uploaded before the closing plenary, and a merged </a:t>
            </a:r>
            <a:r>
              <a:rPr lang="en-GB" sz="1600" dirty="0"/>
              <a:t>version will be produced after the meeting.</a:t>
            </a:r>
            <a:endParaRPr lang="en-GB" altLang="en-US" sz="1600" dirty="0"/>
          </a:p>
          <a:p>
            <a:pPr lvl="3">
              <a:defRPr/>
            </a:pPr>
            <a:endParaRPr lang="en-GB" altLang="en-US" sz="1600" dirty="0">
              <a:solidFill>
                <a:srgbClr val="00B0F0"/>
              </a:solidFill>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altLang="en-US" sz="1600" b="1" dirty="0"/>
              <a:t>The Chair/VC will give out a new Tdoc# for each revised and approved Tdoc. </a:t>
            </a:r>
            <a:r>
              <a:rPr lang="en-GB" altLang="en-US" sz="1600" dirty="0"/>
              <a:t>If a Tdoc is not approved, the original Tdoc is Noted (or Not pursued) and no new Tdoc# will be allocated.</a:t>
            </a:r>
          </a:p>
          <a:p>
            <a:pPr lvl="3">
              <a:defRPr/>
            </a:pPr>
            <a:r>
              <a:rPr lang="en-GB" sz="1600" b="1" dirty="0"/>
              <a:t>Final conclusion before the “last comment deadline</a:t>
            </a:r>
            <a:r>
              <a:rPr lang="en-US" altLang="en-US" sz="1600" b="1" dirty="0"/>
              <a:t>”: </a:t>
            </a:r>
            <a:r>
              <a:rPr lang="en-US" altLang="en-US" sz="1600" dirty="0"/>
              <a:t>C</a:t>
            </a:r>
            <a:r>
              <a:rPr lang="en-US" sz="1600" dirty="0"/>
              <a:t>ontributions which had no comments for 3 working days after thread start or latest update can be declared agreed by the chair/VC. Note: This over-rides the “last comment deadline”.</a:t>
            </a:r>
            <a:r>
              <a:rPr lang="en-US" altLang="en-US" sz="1600" dirty="0"/>
              <a:t> </a:t>
            </a:r>
            <a:endParaRPr lang="en-GB" altLang="en-US" sz="1600" dirty="0"/>
          </a:p>
          <a:p>
            <a:pPr lvl="3">
              <a:defRPr/>
            </a:pPr>
            <a:r>
              <a:rPr lang="en-GB" altLang="en-US" sz="1600" b="1" dirty="0"/>
              <a:t>All revised and approved Tdoc</a:t>
            </a:r>
            <a:r>
              <a:rPr lang="en-US" altLang="zh-CN" sz="1600" b="1" dirty="0"/>
              <a:t>s</a:t>
            </a:r>
            <a:r>
              <a:rPr lang="en-GB" altLang="en-US" sz="1600" b="1" dirty="0"/>
              <a:t> shall be uploaded by the author to the Inbox</a:t>
            </a:r>
            <a:r>
              <a:rPr lang="en-GB" altLang="en-US" sz="1600" dirty="0"/>
              <a:t> folder (not the Drafts folder) by</a:t>
            </a:r>
            <a:r>
              <a:rPr lang="en-GB" altLang="en-US" sz="1600" dirty="0">
                <a:solidFill>
                  <a:srgbClr val="FF0000"/>
                </a:solidFill>
              </a:rPr>
              <a:t> </a:t>
            </a:r>
            <a:r>
              <a:rPr lang="en-GB" altLang="en-US" sz="1600" dirty="0">
                <a:solidFill>
                  <a:srgbClr val="00B0F0"/>
                </a:solidFill>
              </a:rPr>
              <a:t>Tuesday 28 April 17.00 CEST</a:t>
            </a:r>
            <a:r>
              <a:rPr lang="en-GB" altLang="en-US" sz="1600" dirty="0"/>
              <a:t>.</a:t>
            </a:r>
            <a:r>
              <a:rPr lang="en-GB" altLang="en-US" sz="1600" dirty="0">
                <a:solidFill>
                  <a:srgbClr val="FF0000"/>
                </a:solidFill>
              </a:rPr>
              <a:t> </a:t>
            </a:r>
            <a:endParaRPr lang="en-GB" altLang="en-US" sz="1600" dirty="0">
              <a:solidFill>
                <a:srgbClr val="FF3300"/>
              </a:solidFill>
            </a:endParaRPr>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2207BD3-C04A-4B5C-8EAE-4FBB92AC59EA}"/>
              </a:ext>
            </a:extLst>
          </p:cNvPr>
          <p:cNvSpPr>
            <a:spLocks noGrp="1"/>
          </p:cNvSpPr>
          <p:nvPr>
            <p:ph type="title"/>
          </p:nvPr>
        </p:nvSpPr>
        <p:spPr>
          <a:xfrm>
            <a:off x="720725" y="439738"/>
            <a:ext cx="6827838" cy="498475"/>
          </a:xfrm>
        </p:spPr>
        <p:txBody>
          <a:bodyPr/>
          <a:lstStyle/>
          <a:p>
            <a:r>
              <a:rPr lang="en-US" altLang="en-US" dirty="0">
                <a:solidFill>
                  <a:schemeClr val="tx1"/>
                </a:solidFill>
              </a:rPr>
              <a:t>Scope &amp; Objective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10647" y="1558107"/>
            <a:ext cx="8388350" cy="5108575"/>
          </a:xfrm>
        </p:spPr>
        <p:txBody>
          <a:bodyPr/>
          <a:lstStyle/>
          <a:p>
            <a:pPr lvl="1">
              <a:defRPr/>
            </a:pPr>
            <a:r>
              <a:rPr lang="sv-SE" altLang="en-US" sz="2000" b="1" dirty="0"/>
              <a:t>Scope</a:t>
            </a:r>
            <a:r>
              <a:rPr lang="sv-SE" altLang="en-US" sz="2000" dirty="0"/>
              <a:t>: </a:t>
            </a:r>
          </a:p>
          <a:p>
            <a:pPr lvl="2">
              <a:defRPr/>
            </a:pPr>
            <a:r>
              <a:rPr lang="sv-SE" altLang="en-US" sz="1800" dirty="0"/>
              <a:t>According to the agenda in </a:t>
            </a:r>
            <a:r>
              <a:rPr lang="en-GB" sz="1800" b="1" dirty="0">
                <a:solidFill>
                  <a:srgbClr val="00B0F0"/>
                </a:solidFill>
              </a:rPr>
              <a:t>S5-202000.</a:t>
            </a:r>
            <a:endParaRPr lang="sv-SE" altLang="en-US" sz="1800" dirty="0">
              <a:solidFill>
                <a:srgbClr val="00B0F0"/>
              </a:solidFill>
            </a:endParaRPr>
          </a:p>
          <a:p>
            <a:pPr lvl="1">
              <a:defRPr/>
            </a:pPr>
            <a:r>
              <a:rPr lang="sv-SE" altLang="en-US" sz="2000" b="1" dirty="0"/>
              <a:t>Objective</a:t>
            </a:r>
            <a:r>
              <a:rPr lang="sv-SE" altLang="en-US" sz="2000" dirty="0"/>
              <a:t>: </a:t>
            </a:r>
          </a:p>
          <a:p>
            <a:pPr lvl="2">
              <a:defRPr/>
            </a:pPr>
            <a:r>
              <a:rPr lang="sv-SE" altLang="en-US" sz="1800" dirty="0">
                <a:solidFill>
                  <a:srgbClr val="00B0F0"/>
                </a:solidFill>
              </a:rPr>
              <a:t>To complete all Rel-16 work as far as possible. </a:t>
            </a:r>
            <a:r>
              <a:rPr lang="en-GB" altLang="en-US" sz="1800" dirty="0">
                <a:solidFill>
                  <a:srgbClr val="00B0F0"/>
                </a:solidFill>
              </a:rPr>
              <a:t>We urge everyone to only bring to this meeting the absolutely essential contributions that are deemed necessary to complete Rel-16.</a:t>
            </a:r>
          </a:p>
          <a:p>
            <a:pPr lvl="2">
              <a:defRPr/>
            </a:pPr>
            <a:endParaRPr lang="en-GB" altLang="en-US" sz="1800" dirty="0">
              <a:solidFill>
                <a:srgbClr val="00B0F0"/>
              </a:solidFill>
            </a:endParaRPr>
          </a:p>
          <a:p>
            <a:pPr lvl="2">
              <a:defRPr/>
            </a:pPr>
            <a:endParaRPr lang="en-GB" altLang="en-US" sz="1800" dirty="0">
              <a:solidFill>
                <a:srgbClr val="00B0F0"/>
              </a:solidFill>
            </a:endParaRPr>
          </a:p>
          <a:p>
            <a:pPr lvl="2">
              <a:defRPr/>
            </a:pPr>
            <a:endParaRPr lang="en-GB" altLang="en-US" sz="1800" dirty="0">
              <a:solidFill>
                <a:srgbClr val="00B0F0"/>
              </a:solidFill>
            </a:endParaRPr>
          </a:p>
          <a:p>
            <a:pPr lvl="1">
              <a:defRPr/>
            </a:pPr>
            <a:r>
              <a:rPr lang="en-GB" altLang="en-US" sz="1600" dirty="0"/>
              <a:t>(</a:t>
            </a:r>
            <a:r>
              <a:rPr lang="en-GB" altLang="en-US" sz="1600" b="1" dirty="0"/>
              <a:t>Legend</a:t>
            </a:r>
            <a:r>
              <a:rPr lang="en-GB" altLang="en-US" sz="1600" dirty="0"/>
              <a:t>: </a:t>
            </a:r>
            <a:r>
              <a:rPr lang="en-GB" altLang="en-US" sz="1600" b="1" dirty="0"/>
              <a:t>Black font </a:t>
            </a:r>
            <a:r>
              <a:rPr lang="en-GB" altLang="en-US" sz="1600" dirty="0"/>
              <a:t>throughout this document indicates the generic part of the process; </a:t>
            </a:r>
            <a:r>
              <a:rPr lang="en-GB" altLang="en-US" sz="1600" b="1" dirty="0">
                <a:solidFill>
                  <a:srgbClr val="00B0F0"/>
                </a:solidFill>
              </a:rPr>
              <a:t>Light blue font</a:t>
            </a:r>
            <a:r>
              <a:rPr lang="en-GB" altLang="en-US" sz="1600" dirty="0"/>
              <a:t> indicates information specific to the upcoming meeting, such as deadline date/time)</a:t>
            </a:r>
          </a:p>
          <a:p>
            <a:pPr lvl="2">
              <a:defRPr/>
            </a:pPr>
            <a:endParaRPr lang="en-GB" altLang="zh-CN" sz="1800" dirty="0"/>
          </a:p>
          <a:p>
            <a:pPr marL="457200" lvl="1" indent="0">
              <a:buNone/>
              <a:defRPr/>
            </a:pPr>
            <a:endParaRPr lang="en-GB" altLang="en-US" sz="22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Scope &amp; Objective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257014"/>
            <a:ext cx="8388350" cy="5357542"/>
          </a:xfrm>
        </p:spPr>
        <p:txBody>
          <a:bodyPr/>
          <a:lstStyle/>
          <a:p>
            <a:pPr lvl="1">
              <a:defRPr/>
            </a:pPr>
            <a:r>
              <a:rPr lang="en-GB" altLang="en-US" sz="1800" dirty="0"/>
              <a:t>The meeting type is </a:t>
            </a:r>
            <a:r>
              <a:rPr lang="en-GB" altLang="en-US" sz="1800" b="1" dirty="0"/>
              <a:t>ad-hoc</a:t>
            </a:r>
            <a:r>
              <a:rPr lang="en-GB" altLang="en-US" sz="1800" dirty="0"/>
              <a:t>,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altLang="en-US" sz="1800" b="1" dirty="0"/>
              <a:t>Latest draft TS/TR update</a:t>
            </a:r>
            <a:r>
              <a:rPr lang="en-GB" altLang="en-US" sz="1800" dirty="0"/>
              <a:t> for email approval after the E-meeting will be done as usual. Deadlines for email approval will be announced as usual in the email approval status document.</a:t>
            </a:r>
          </a:p>
          <a:p>
            <a:pPr lvl="1">
              <a:defRPr/>
            </a:pPr>
            <a:r>
              <a:rPr lang="en-GB" altLang="en-US" sz="1800" b="1" dirty="0">
                <a:solidFill>
                  <a:srgbClr val="00B0F0"/>
                </a:solidFill>
              </a:rPr>
              <a:t>The Rel-16 freeze date is moved to June 2020</a:t>
            </a:r>
            <a:r>
              <a:rPr lang="en-GB" altLang="en-US" sz="1800" dirty="0">
                <a:solidFill>
                  <a:srgbClr val="00B0F0"/>
                </a:solidFill>
              </a:rPr>
              <a:t> (SA#87-e plenary decision)</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a:t>
            </a:r>
            <a:r>
              <a:rPr lang="en-US" sz="1800" dirty="0">
                <a:solidFill>
                  <a:srgbClr val="00B0F0"/>
                </a:solidFill>
              </a:rPr>
              <a:t>SA5#131e</a:t>
            </a:r>
            <a:r>
              <a:rPr lang="en-US" sz="1800" dirty="0"/>
              <a:t>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20 to 28 April</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err="1"/>
              <a:t>Tdoc</a:t>
            </a:r>
            <a:r>
              <a:rPr lang="en-US" altLang="en-US" sz="1800" dirty="0"/>
              <a:t> submission: </a:t>
            </a:r>
            <a:r>
              <a:rPr lang="en-GB" altLang="en-US" sz="1800" dirty="0">
                <a:solidFill>
                  <a:srgbClr val="00B0F0"/>
                </a:solidFill>
              </a:rPr>
              <a:t>Friday </a:t>
            </a:r>
            <a:r>
              <a:rPr lang="en-US" altLang="en-US" sz="1800" dirty="0">
                <a:solidFill>
                  <a:srgbClr val="00B0F0"/>
                </a:solidFill>
              </a:rPr>
              <a:t>10 April</a:t>
            </a:r>
            <a:r>
              <a:rPr lang="en-GB" altLang="en-US" sz="1800" dirty="0">
                <a:solidFill>
                  <a:srgbClr val="00B0F0"/>
                </a:solidFill>
              </a:rPr>
              <a:t> 23:59 </a:t>
            </a:r>
            <a:r>
              <a:rPr lang="en-US" altLang="en-US" sz="1800" dirty="0">
                <a:solidFill>
                  <a:srgbClr val="00B0F0"/>
                </a:solidFill>
              </a:rPr>
              <a:t>CEST</a:t>
            </a:r>
            <a:r>
              <a:rPr lang="en-GB" altLang="en-US" sz="1800" dirty="0"/>
              <a:t> </a:t>
            </a:r>
          </a:p>
          <a:p>
            <a:pPr lvl="2"/>
            <a:r>
              <a:rPr lang="en-US" altLang="en-US" sz="1800" dirty="0" err="1"/>
              <a:t>Tdoc</a:t>
            </a:r>
            <a:r>
              <a:rPr lang="en-US" altLang="en-US" sz="1800" dirty="0"/>
              <a:t> reservation: </a:t>
            </a:r>
            <a:r>
              <a:rPr lang="en-GB" altLang="en-US" sz="1800" dirty="0">
                <a:solidFill>
                  <a:srgbClr val="00B0F0"/>
                </a:solidFill>
              </a:rPr>
              <a:t>Friday 10 April 23:59 </a:t>
            </a:r>
            <a:r>
              <a:rPr lang="en-US" altLang="en-US" sz="1800" dirty="0">
                <a:solidFill>
                  <a:srgbClr val="00B0F0"/>
                </a:solidFill>
              </a:rPr>
              <a:t>CEST</a:t>
            </a:r>
          </a:p>
          <a:p>
            <a:pPr lvl="1"/>
            <a:r>
              <a:rPr lang="en-US" altLang="en-US" sz="2000" dirty="0" err="1"/>
              <a:t>AgendaWithTdocAllocation</a:t>
            </a:r>
            <a:r>
              <a:rPr lang="en-US" altLang="en-US" sz="2000" dirty="0"/>
              <a:t>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20 April </a:t>
            </a:r>
            <a:r>
              <a:rPr lang="en-US" altLang="en-US" sz="2000" dirty="0">
                <a:solidFill>
                  <a:srgbClr val="00B0F0"/>
                </a:solidFill>
              </a:rPr>
              <a:t>09:00 CEST</a:t>
            </a:r>
          </a:p>
          <a:p>
            <a:pPr lvl="1"/>
            <a:r>
              <a:rPr lang="en-US" altLang="en-US" sz="2000" dirty="0"/>
              <a:t>Closing SA5 plenary (conf. call) </a:t>
            </a:r>
            <a:r>
              <a:rPr lang="en-US" altLang="en-US" sz="2000" dirty="0">
                <a:solidFill>
                  <a:srgbClr val="00B0F0"/>
                </a:solidFill>
              </a:rPr>
              <a:t>Tuesday 28 April </a:t>
            </a:r>
            <a:r>
              <a:rPr lang="en-US" altLang="en-US" sz="2000" dirty="0"/>
              <a:t>15.00-17:00 CEST</a:t>
            </a:r>
          </a:p>
          <a:p>
            <a:pPr lvl="1"/>
            <a:r>
              <a:rPr lang="en-GB" sz="2000" dirty="0"/>
              <a:t>All final Tdoc versions shall be uploaded by </a:t>
            </a:r>
            <a:r>
              <a:rPr lang="en-US" altLang="en-US" sz="2000" dirty="0">
                <a:solidFill>
                  <a:srgbClr val="00B0F0"/>
                </a:solidFill>
              </a:rPr>
              <a:t>Tuesday 28 April </a:t>
            </a:r>
            <a:r>
              <a:rPr lang="en-GB" sz="2000" dirty="0"/>
              <a:t>17.00 CEST.</a:t>
            </a:r>
            <a:endParaRPr lang="en-US" altLang="en-US" sz="2000" dirty="0"/>
          </a:p>
          <a:p>
            <a:pPr lvl="1"/>
            <a:r>
              <a:rPr lang="en-US" altLang="en-US" sz="2000" dirty="0"/>
              <a:t>End of E-meeting: </a:t>
            </a:r>
            <a:r>
              <a:rPr lang="en-US" altLang="en-US" sz="2000" dirty="0">
                <a:solidFill>
                  <a:srgbClr val="00B0F0"/>
                </a:solidFill>
              </a:rPr>
              <a:t>Tuesday 28 April </a:t>
            </a:r>
            <a:r>
              <a:rPr lang="en-US" altLang="en-US" sz="2000" dirty="0"/>
              <a:t>17:00 CEST</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617662"/>
            <a:ext cx="8388350" cy="5240338"/>
          </a:xfrm>
        </p:spPr>
        <p:txBody>
          <a:bodyPr/>
          <a:lstStyle/>
          <a:p>
            <a:pPr lvl="1"/>
            <a:r>
              <a:rPr lang="en-US" altLang="en-US" sz="2000" dirty="0"/>
              <a:t>Start of OAM E-meeting Monday </a:t>
            </a:r>
            <a:r>
              <a:rPr lang="sv-SE" altLang="en-US" sz="2000" dirty="0">
                <a:solidFill>
                  <a:srgbClr val="00B0F0"/>
                </a:solidFill>
              </a:rPr>
              <a:t>20 April</a:t>
            </a:r>
            <a:r>
              <a:rPr lang="en-US" altLang="en-US" sz="2000" dirty="0"/>
              <a:t> 09:00 CEST</a:t>
            </a:r>
          </a:p>
          <a:p>
            <a:pPr lvl="1"/>
            <a:r>
              <a:rPr lang="en-US" altLang="en-US" sz="2000" dirty="0"/>
              <a:t>Start of CH E-meeting Monday </a:t>
            </a:r>
            <a:r>
              <a:rPr lang="sv-SE" altLang="en-US" sz="2000" dirty="0">
                <a:solidFill>
                  <a:srgbClr val="00B0F0"/>
                </a:solidFill>
              </a:rPr>
              <a:t>20 April</a:t>
            </a:r>
            <a:r>
              <a:rPr lang="en-US" altLang="en-US" sz="2000" dirty="0"/>
              <a:t> 09:00 CEST</a:t>
            </a:r>
          </a:p>
          <a:p>
            <a:pPr lvl="1"/>
            <a:r>
              <a:rPr lang="en-US" altLang="en-US" sz="2000" dirty="0"/>
              <a:t>Last revision upload (</a:t>
            </a:r>
            <a:r>
              <a:rPr lang="en-US" sz="2000" dirty="0"/>
              <a:t>of the original Tdocs)</a:t>
            </a:r>
            <a:r>
              <a:rPr lang="en-US" altLang="en-US" sz="2000" dirty="0"/>
              <a:t>: </a:t>
            </a:r>
          </a:p>
          <a:p>
            <a:pPr lvl="2"/>
            <a:r>
              <a:rPr lang="en-US" altLang="en-US" sz="1800" dirty="0">
                <a:solidFill>
                  <a:srgbClr val="00B0F0"/>
                </a:solidFill>
              </a:rPr>
              <a:t>OAM: Monday 27 April 12.00 CEST</a:t>
            </a:r>
          </a:p>
          <a:p>
            <a:pPr lvl="2"/>
            <a:r>
              <a:rPr lang="en-US" altLang="en-US" sz="1800" dirty="0">
                <a:solidFill>
                  <a:srgbClr val="00B0F0"/>
                </a:solidFill>
              </a:rPr>
              <a:t>CH: Thursday 23 April 18.00 CEST</a:t>
            </a:r>
          </a:p>
          <a:p>
            <a:pPr lvl="1"/>
            <a:r>
              <a:rPr lang="en-US" altLang="en-US" sz="2000" dirty="0"/>
              <a:t>Last comments: </a:t>
            </a:r>
          </a:p>
          <a:p>
            <a:pPr lvl="2"/>
            <a:r>
              <a:rPr lang="en-US" altLang="en-US" sz="1800" dirty="0">
                <a:solidFill>
                  <a:srgbClr val="00B0F0"/>
                </a:solidFill>
              </a:rPr>
              <a:t>OAM: Monday 27 April 23.59 CEST</a:t>
            </a:r>
          </a:p>
          <a:p>
            <a:pPr lvl="2"/>
            <a:r>
              <a:rPr lang="en-US" altLang="en-US" sz="1800" dirty="0">
                <a:solidFill>
                  <a:srgbClr val="00B0F0"/>
                </a:solidFill>
              </a:rPr>
              <a:t>CH: Friday 24 April 8.00 CEST </a:t>
            </a:r>
          </a:p>
          <a:p>
            <a:pPr lvl="1"/>
            <a:r>
              <a:rPr lang="en-US" altLang="en-US" sz="2000" dirty="0"/>
              <a:t>End of OAM E-meeting: </a:t>
            </a:r>
            <a:r>
              <a:rPr lang="en-US" altLang="en-US" sz="2000" dirty="0">
                <a:solidFill>
                  <a:srgbClr val="00B0F0"/>
                </a:solidFill>
              </a:rPr>
              <a:t>Tuesday 28 April 14:00 CEST</a:t>
            </a:r>
          </a:p>
          <a:p>
            <a:pPr lvl="1"/>
            <a:r>
              <a:rPr lang="en-US" altLang="en-US" sz="2000" dirty="0"/>
              <a:t>End of CH E-meeting:</a:t>
            </a:r>
            <a:r>
              <a:rPr lang="en-US" altLang="en-US" sz="2000" dirty="0">
                <a:solidFill>
                  <a:srgbClr val="FF0000"/>
                </a:solidFill>
              </a:rPr>
              <a:t> </a:t>
            </a:r>
            <a:r>
              <a:rPr lang="en-US" altLang="en-US" sz="2000" dirty="0">
                <a:solidFill>
                  <a:srgbClr val="00B0F0"/>
                </a:solidFill>
              </a:rPr>
              <a:t>Friday 24 April 17:00 CEST</a:t>
            </a: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40" y="802047"/>
            <a:ext cx="8388350"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contributions (uploaded after the deadline) will not be treated and will be withdrawn. The only exception to this may be: </a:t>
            </a:r>
            <a:r>
              <a:rPr lang="en-GB" altLang="en-US" sz="1600" dirty="0"/>
              <a:t>Stage 3 CRs where corresponding Stage 2 definitions are agreed, and revised/new contributions agreed to be created during the meeting.</a:t>
            </a:r>
          </a:p>
          <a:p>
            <a:pPr lvl="1"/>
            <a:r>
              <a:rPr lang="en-GB" altLang="en-US" sz="1600" dirty="0"/>
              <a:t>Start of the E-meeting</a:t>
            </a:r>
          </a:p>
          <a:p>
            <a:pPr lvl="2"/>
            <a:r>
              <a:rPr lang="en-GB" altLang="en-US" sz="1600" b="1" dirty="0"/>
              <a:t>Start of the E-meeting </a:t>
            </a:r>
            <a:r>
              <a:rPr lang="en-GB" altLang="en-US" sz="1600" dirty="0"/>
              <a:t>will be announced by the Chair on the General SA5 exploder – declaring the IPR, antitrust and US Export Administration Regulations statements.</a:t>
            </a:r>
          </a:p>
          <a:p>
            <a:pPr lvl="1"/>
            <a:r>
              <a:rPr lang="en-GB" altLang="en-US" sz="1600" dirty="0"/>
              <a:t>Start of the </a:t>
            </a:r>
            <a:r>
              <a:rPr lang="en-GB" sz="1600" dirty="0"/>
              <a:t>email approval</a:t>
            </a:r>
            <a:r>
              <a:rPr lang="en-GB" altLang="en-US" sz="1600" dirty="0"/>
              <a:t> threads </a:t>
            </a:r>
          </a:p>
          <a:p>
            <a:pPr lvl="2"/>
            <a:r>
              <a:rPr lang="en-GB" altLang="en-US" sz="1600" dirty="0"/>
              <a:t>The </a:t>
            </a:r>
            <a:r>
              <a:rPr lang="en-GB" altLang="en-US" sz="1600" b="1" dirty="0"/>
              <a:t>start of ALL Tdoc </a:t>
            </a:r>
            <a:r>
              <a:rPr lang="en-GB" sz="1600" b="1" dirty="0"/>
              <a:t>email approval threads for OAM and CH will be initiated by the SA5 Vice chairs.</a:t>
            </a:r>
            <a:r>
              <a:rPr lang="en-GB" sz="1600" dirty="0"/>
              <a:t> This email will indicate the start date &amp; time for all agenda items, and for OAM it will also include the title of each thread. </a:t>
            </a:r>
            <a:r>
              <a:rPr lang="en-US" sz="1600" dirty="0"/>
              <a:t>After the start email, commenter could start to comment anytime.</a:t>
            </a:r>
            <a:endParaRPr lang="en-GB" altLang="en-US" sz="1600" dirty="0"/>
          </a:p>
          <a:p>
            <a:pPr lvl="2"/>
            <a:r>
              <a:rPr lang="en-GB" sz="1600" b="1" dirty="0"/>
              <a:t>The coordinators </a:t>
            </a:r>
            <a:r>
              <a:rPr lang="en-GB" sz="1600" dirty="0"/>
              <a:t>(see def. in slide 10) </a:t>
            </a:r>
            <a:r>
              <a:rPr lang="en-GB" sz="1600" b="1" dirty="0"/>
              <a:t>shall NOT start the respective email approval threads – each thread is started by the first comment.</a:t>
            </a:r>
            <a:r>
              <a:rPr lang="en-GB" sz="1600" dirty="0"/>
              <a:t> Thus it is very important for the first commenter to use the correct naming rule in the email thread. </a:t>
            </a:r>
          </a:p>
          <a:p>
            <a:pPr lvl="2"/>
            <a:r>
              <a:rPr lang="en-GB" sz="1600" dirty="0"/>
              <a:t>A </a:t>
            </a:r>
            <a:r>
              <a:rPr lang="en-GB" sz="1600" dirty="0" err="1"/>
              <a:t>tdoc</a:t>
            </a:r>
            <a:r>
              <a:rPr lang="en-GB" sz="1600" dirty="0"/>
              <a:t>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a:t>
            </a:r>
            <a:r>
              <a:rPr lang="en-GB" sz="1600" dirty="0" err="1"/>
              <a:t>tdoc</a:t>
            </a:r>
            <a:r>
              <a:rPr lang="en-GB" sz="1600" dirty="0"/>
              <a:t> is already included in a </a:t>
            </a:r>
            <a:r>
              <a:rPr lang="en-GB" sz="1600" dirty="0" err="1"/>
              <a:t>tdoc</a:t>
            </a:r>
            <a:r>
              <a:rPr lang="en-GB" sz="1600" dirty="0"/>
              <a:t>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some conference calls to handle selected (more complex) topics that need more discussion (more details in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2079625" lvl="5" indent="-360363"/>
            <a:r>
              <a:rPr lang="en-GB" altLang="en-US" b="1" dirty="0"/>
              <a:t>Note: </a:t>
            </a:r>
            <a:r>
              <a:rPr lang="en-GB" altLang="en-US" dirty="0"/>
              <a:t>Conclusions for all agenda items 2-5 are recorded in the official SA5 report only. However, notes from any email approval discussions in agenda 2-5 are recorded in the “</a:t>
            </a:r>
            <a:r>
              <a:rPr lang="en-GB" altLang="en-US" dirty="0" err="1"/>
              <a:t>OAM_Chairnotes_Thomas</a:t>
            </a:r>
            <a:r>
              <a:rPr lang="en-GB" altLang="en-US" dirty="0"/>
              <a:t>”.</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309079" y="1124030"/>
            <a:ext cx="8525842" cy="5136297"/>
          </a:xfrm>
        </p:spPr>
        <p:txBody>
          <a:bodyPr/>
          <a:lstStyle/>
          <a:p>
            <a:pPr marL="719138" lvl="2" indent="-273050"/>
            <a:r>
              <a:rPr lang="en-GB" altLang="en-US" sz="1800" dirty="0"/>
              <a:t>Email approvals - thread titles</a:t>
            </a:r>
          </a:p>
          <a:p>
            <a:pPr marL="1165225" lvl="3" indent="-360363"/>
            <a:r>
              <a:rPr lang="en-GB" altLang="en-US" sz="1600" b="1" dirty="0"/>
              <a:t>Subject field of single Tdoc threads </a:t>
            </a:r>
            <a:r>
              <a:rPr lang="en-GB" altLang="en-US" sz="1600" dirty="0"/>
              <a:t>shall take the format of </a:t>
            </a:r>
          </a:p>
          <a:p>
            <a:pPr marL="1622425" lvl="4" indent="-360363"/>
            <a:r>
              <a:rPr lang="en-GB" altLang="zh-CN" b="1" dirty="0">
                <a:ea typeface="宋体" panose="02010600030101010101" pitchFamily="2" charset="-122"/>
              </a:rPr>
              <a:t>"</a:t>
            </a:r>
            <a:r>
              <a:rPr lang="en-GB" altLang="zh-CN" b="1" dirty="0">
                <a:solidFill>
                  <a:srgbClr val="00B0F0"/>
                </a:solidFill>
                <a:ea typeface="宋体" panose="02010600030101010101" pitchFamily="2" charset="-122"/>
              </a:rPr>
              <a:t>[SA5#130e], </a:t>
            </a:r>
            <a:r>
              <a:rPr lang="en-GB" altLang="zh-CN" b="1" dirty="0">
                <a:ea typeface="宋体" panose="02010600030101010101" pitchFamily="2" charset="-122"/>
              </a:rPr>
              <a:t>AI#</a:t>
            </a:r>
            <a:r>
              <a:rPr lang="en-GB" b="1" dirty="0">
                <a:ea typeface="宋体" panose="02010600030101010101" pitchFamily="2" charset="-122"/>
              </a:rPr>
              <a:t>-Acronym</a:t>
            </a:r>
            <a:r>
              <a:rPr lang="en-GB" altLang="zh-CN" b="1" dirty="0">
                <a:ea typeface="宋体" panose="02010600030101010101" pitchFamily="2" charset="-122"/>
              </a:rPr>
              <a:t>, S5-201xxx &lt;exact Tdoc Title&gt;“</a:t>
            </a:r>
          </a:p>
          <a:p>
            <a:pPr marL="1165225" lvl="3"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622425" lvl="4" indent="-360363"/>
            <a:r>
              <a:rPr lang="en-US" b="1" dirty="0"/>
              <a:t>"</a:t>
            </a:r>
            <a:r>
              <a:rPr lang="en-US" b="1" dirty="0">
                <a:solidFill>
                  <a:srgbClr val="00B0F0"/>
                </a:solidFill>
              </a:rPr>
              <a:t>[SA5#130e], </a:t>
            </a:r>
            <a:r>
              <a:rPr lang="en-US" b="1" dirty="0"/>
              <a:t>AI#-Acronym, GROUP#Y (List of Tdoc numbers)"</a:t>
            </a:r>
            <a:endParaRPr lang="en-GB" altLang="zh-CN" b="1"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1165225" lvl="3" indent="-360363"/>
            <a:r>
              <a:rPr lang="en-GB" altLang="zh-CN" sz="1600" b="1" dirty="0">
                <a:ea typeface="宋体" panose="02010600030101010101" pitchFamily="2" charset="-122"/>
              </a:rPr>
              <a:t>Examples of single Tdoc thread titles:</a:t>
            </a:r>
          </a:p>
          <a:p>
            <a:pPr marL="1622425" lvl="4" indent="-360363"/>
            <a:r>
              <a:rPr lang="en-GB" altLang="zh-CN" b="1" dirty="0">
                <a:ea typeface="宋体" panose="02010600030101010101" pitchFamily="2" charset="-122"/>
              </a:rPr>
              <a:t>[</a:t>
            </a:r>
            <a:r>
              <a:rPr lang="en-GB" altLang="zh-CN" b="1" dirty="0">
                <a:solidFill>
                  <a:srgbClr val="00B0F0"/>
                </a:solidFill>
                <a:ea typeface="宋体" panose="02010600030101010101" pitchFamily="2" charset="-122"/>
              </a:rPr>
              <a:t>SA5#130e</a:t>
            </a:r>
            <a:r>
              <a:rPr lang="en-GB" altLang="zh-CN" b="1" dirty="0">
                <a:ea typeface="宋体" panose="02010600030101010101" pitchFamily="2" charset="-122"/>
              </a:rPr>
              <a:t>], 6.3-MAINT, S5-202abc Rel-16 CR 28.541 Correction of…</a:t>
            </a:r>
          </a:p>
          <a:p>
            <a:pPr marL="1622425" lvl="4" indent="-360363"/>
            <a:r>
              <a:rPr lang="en-GB" b="1" dirty="0"/>
              <a:t>[</a:t>
            </a:r>
            <a:r>
              <a:rPr lang="en-GB" b="1" dirty="0">
                <a:solidFill>
                  <a:srgbClr val="00B0F0"/>
                </a:solidFill>
              </a:rPr>
              <a:t>SA5#130e</a:t>
            </a:r>
            <a:r>
              <a:rPr lang="en-GB" b="1" dirty="0"/>
              <a:t>], 6.4.1-QOED, S5-202cde Rel-16 pCR 28.308 Remove …</a:t>
            </a:r>
            <a:endParaRPr lang="en-US" altLang="en-US" b="1" dirty="0">
              <a:solidFill>
                <a:srgbClr val="00B050"/>
              </a:solidFill>
            </a:endParaRPr>
          </a:p>
          <a:p>
            <a:pPr lvl="2"/>
            <a:r>
              <a:rPr lang="en-GB" altLang="zh-CN" sz="1600" b="1" dirty="0">
                <a:ea typeface="宋体" panose="02010600030101010101" pitchFamily="2" charset="-122"/>
              </a:rPr>
              <a:t>Example of grouped Tdoc thread title</a:t>
            </a:r>
            <a:r>
              <a:rPr lang="en-US" sz="1600" b="1" dirty="0"/>
              <a:t>:</a:t>
            </a:r>
            <a:endParaRPr lang="en-GB" sz="1600" b="1" dirty="0"/>
          </a:p>
          <a:p>
            <a:pPr lvl="3"/>
            <a:r>
              <a:rPr lang="en-GB" sz="1600" b="1" dirty="0"/>
              <a:t>[</a:t>
            </a:r>
            <a:r>
              <a:rPr lang="en-GB" sz="1600" b="1" dirty="0">
                <a:solidFill>
                  <a:srgbClr val="00B0F0"/>
                </a:solidFill>
              </a:rPr>
              <a:t>SA5#130e</a:t>
            </a:r>
            <a:r>
              <a:rPr lang="en-GB" sz="1600" b="1" dirty="0"/>
              <a:t>], 6.3-MAINT, GROUP#1 (S5-201377/S5-201403/S5-201306/S5-201307/S5-201308/S5-201309/S5-201310/S5-201348)</a:t>
            </a:r>
            <a:endParaRPr lang="en-GB" altLang="en-US" sz="1600" b="1" dirty="0">
              <a:latin typeface="Arial" panose="020B0604020202020204" pitchFamily="34" charset="0"/>
              <a:cs typeface="Arial" panose="020B0604020202020204" pitchFamily="34" charset="0"/>
            </a:endParaRPr>
          </a:p>
          <a:p>
            <a:pPr marL="1165225" lvl="3" indent="-360363"/>
            <a:endParaRPr lang="en-GB" altLang="zh-CN" sz="1600"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99575" y="311002"/>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62154" y="1214736"/>
            <a:ext cx="8388350" cy="5487988"/>
          </a:xfrm>
        </p:spPr>
        <p:txBody>
          <a:bodyPr/>
          <a:lstStyle/>
          <a:p>
            <a:pPr lvl="2">
              <a:defRPr/>
            </a:pPr>
            <a:r>
              <a:rPr lang="en-GB" altLang="en-US" sz="1800" dirty="0"/>
              <a:t>Email approvals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latin typeface="Segoe UI" panose="020B0502040204020203" pitchFamily="34" charset="0"/>
                <a:cs typeface="Arial" panose="020B0604020202020204" pitchFamily="34" charset="0"/>
              </a:rPr>
              <a:t>/</a:t>
            </a:r>
            <a:r>
              <a:rPr lang="en-GB" altLang="en-US" sz="1600" dirty="0" err="1">
                <a:solidFill>
                  <a:srgbClr val="000000"/>
                </a:solidFill>
                <a:latin typeface="Segoe UI" panose="020B0502040204020203" pitchFamily="34" charset="0"/>
                <a:cs typeface="Arial" panose="020B0604020202020204" pitchFamily="34" charset="0"/>
              </a:rPr>
              <a:t>tsg_sa</a:t>
            </a:r>
            <a:r>
              <a:rPr lang="en-GB" altLang="en-US" sz="1600" dirty="0">
                <a:solidFill>
                  <a:srgbClr val="000000"/>
                </a:solidFill>
                <a:latin typeface="Segoe UI" panose="020B0502040204020203" pitchFamily="34" charset="0"/>
                <a:cs typeface="Arial" panose="020B0604020202020204" pitchFamily="34" charset="0"/>
              </a:rPr>
              <a:t>/WG5_TM/</a:t>
            </a:r>
            <a:r>
              <a:rPr lang="en-GB" altLang="en-US" sz="1600" dirty="0">
                <a:solidFill>
                  <a:srgbClr val="00B0F0"/>
                </a:solidFill>
                <a:latin typeface="Segoe UI" panose="020B0502040204020203" pitchFamily="34" charset="0"/>
                <a:cs typeface="Arial" panose="020B0604020202020204" pitchFamily="34" charset="0"/>
              </a:rPr>
              <a:t>TSGS5_130e</a:t>
            </a:r>
            <a:r>
              <a:rPr lang="en-GB" altLang="en-US" sz="1600" dirty="0">
                <a:solidFill>
                  <a:srgbClr val="000000"/>
                </a:solidFill>
                <a:latin typeface="Segoe UI" panose="020B0502040204020203" pitchFamily="34" charset="0"/>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t>Revisions of original submitted Tdocs during email approval: </a:t>
            </a:r>
            <a:r>
              <a:rPr lang="en-US" altLang="en-US" sz="1600" dirty="0"/>
              <a:t>Original Tdoc X submitted,  Xrev1, Xrev2 used for email approval before final Tdoc “Y revision of X”. </a:t>
            </a:r>
          </a:p>
          <a:p>
            <a:pPr lvl="3">
              <a:defRPr/>
            </a:pPr>
            <a:r>
              <a:rPr lang="en-US" altLang="en-US" sz="1600" dirty="0"/>
              <a:t>For </a:t>
            </a:r>
            <a:r>
              <a:rPr lang="en-US" altLang="en-US" sz="1600" b="1" dirty="0"/>
              <a:t>revised CRs</a:t>
            </a:r>
            <a:r>
              <a:rPr lang="en-US" altLang="en-US" sz="1600" dirty="0"/>
              <a:t>, the revision field in the CR cover shall only be stepped once, to 1.</a:t>
            </a: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5B677A-BB08-4822-B601-F473D19591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F09BDD-0CDF-4A78-A85A-0BA1765942A4}">
  <ds:schemaRefs>
    <ds:schemaRef ds:uri="http://purl.org/dc/elements/1.1/"/>
    <ds:schemaRef ds:uri="http://schemas.microsoft.com/office/2006/metadata/properties"/>
    <ds:schemaRef ds:uri="http://purl.org/dc/term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231B320A-563D-4283-98FA-3523D68778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44058</TotalTime>
  <Words>2329</Words>
  <Application>Microsoft Office PowerPoint</Application>
  <PresentationFormat>On-screen Show (4:3)</PresentationFormat>
  <Paragraphs>161</Paragraphs>
  <Slides>16</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Segoe UI</vt:lpstr>
      <vt:lpstr>Times New Roman</vt:lpstr>
      <vt:lpstr>Office Theme</vt:lpstr>
      <vt:lpstr>     SA5#130e  E-Meeting Process     </vt:lpstr>
      <vt:lpstr>Scope &amp; Objective (1)</vt:lpstr>
      <vt:lpstr>Scope &amp; Objective (2)</vt:lpstr>
      <vt:lpstr>SA5  Timelines (1)</vt:lpstr>
      <vt:lpstr>OAM and CH Timelines (2)</vt:lpstr>
      <vt:lpstr>Process (1)</vt:lpstr>
      <vt:lpstr>Process (2)</vt:lpstr>
      <vt:lpstr>Process (3)</vt:lpstr>
      <vt:lpstr>Process (4)</vt:lpstr>
      <vt:lpstr>Process(5)</vt:lpstr>
      <vt:lpstr>Process (6)</vt:lpstr>
      <vt:lpstr>Process (7)</vt:lpstr>
      <vt:lpstr>Process (7)</vt:lpstr>
      <vt:lpstr>CH Process (1)</vt:lpstr>
      <vt:lpstr>OAM Process (1)</vt:lpstr>
      <vt:lpstr>OAM Process (2)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1053</cp:revision>
  <dcterms:created xsi:type="dcterms:W3CDTF">2008-08-30T09:32:10Z</dcterms:created>
  <dcterms:modified xsi:type="dcterms:W3CDTF">2020-04-14T14:31:01Z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(3)0K2aSS620ls2pAX7RO4GixPZYl6WJuOGPh3FcjE2ln11jJjFAf5fmfAbW6EwPM+lQ0LSF5PS
pCl28gzpXjeMFiXY5wglfQK5jqaLHG0gAw5/xzZ/7x4GcyY0LX8+X2LlqDWit/G/OnO69P1v
r4ppLV90G/0CQpj1lNq++rtJs6M2aiGDofq/kTVrx6QZNC0MDh0LtKXchmmgd4bf3ESYWrqm
vQsftq8qSoCy66UCA9</vt:lpwstr>
  </property>
  <property fmtid="{D5CDD505-2E9C-101B-9397-08002B2CF9AE}" pid="4" name="_2015_ms_pID_7253431">
    <vt:lpwstr>qo4k6mv3p31uF4trszfluDOL9Aa0kH1KCgH7q2PQzETFfXFsGn2GRt
QPAVgpHHR9wTyDejtF0/YoT1f00SBhZ30FRs+TFs0P6d+Odgn66wQ2MN7eIzM8bTYgg5dyjT
LnRBNXE3ghlwJFMD38htj8yihYkIz3A8KVvYI/E/rxAOocUgutzWs7b/jzgg2C+Nezo33RHL
VCboVhqrQReXSDz+xFK2KqQijVFNJDXA6DuX</vt:lpwstr>
  </property>
  <property fmtid="{D5CDD505-2E9C-101B-9397-08002B2CF9AE}" pid="5" name="_2015_ms_pID_7253432">
    <vt:lpwstr>gg==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